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153">
          <p15:clr>
            <a:srgbClr val="9AA0A6"/>
          </p15:clr>
        </p15:guide>
        <p15:guide id="4" pos="196">
          <p15:clr>
            <a:srgbClr val="9AA0A6"/>
          </p15:clr>
        </p15:guide>
        <p15:guide id="5" pos="1871">
          <p15:clr>
            <a:srgbClr val="9AA0A6"/>
          </p15:clr>
        </p15:guide>
        <p15:guide id="6" orient="horz" pos="802">
          <p15:clr>
            <a:srgbClr val="9AA0A6"/>
          </p15:clr>
        </p15:guide>
        <p15:guide id="7" orient="horz" pos="2772">
          <p15:clr>
            <a:srgbClr val="9AA0A6"/>
          </p15:clr>
        </p15:guide>
        <p15:guide id="8" orient="horz" pos="1085">
          <p15:clr>
            <a:srgbClr val="9AA0A6"/>
          </p15:clr>
        </p15:guide>
        <p15:guide id="9" orient="horz" pos="305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153"/>
        <p:guide pos="196"/>
        <p:guide pos="1871"/>
        <p:guide pos="802" orient="horz"/>
        <p:guide pos="2772" orient="horz"/>
        <p:guide pos="1085" orient="horz"/>
        <p:guide pos="305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cddb0ebc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acddb0ebc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cdf2a92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cdf2a92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cddb0ebc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cddb0ebc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ddb0ebc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ddb0ebc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ddb0ebc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cddb0ebc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cddb0eb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cddb0eb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ddb0ebc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ddb0ebc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cddb0ebc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cddb0ebc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cddb0eb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cddb0eb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df2a925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df2a92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417900" y="1029300"/>
            <a:ext cx="53811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Предложение </a:t>
            </a:r>
            <a:br>
              <a:rPr lang="ru">
                <a:solidFill>
                  <a:srgbClr val="FFFFFF"/>
                </a:solidFill>
              </a:rPr>
            </a:br>
            <a:r>
              <a:rPr lang="ru">
                <a:solidFill>
                  <a:srgbClr val="FFFFFF"/>
                </a:solidFill>
              </a:rPr>
              <a:t>по ц</a:t>
            </a:r>
            <a:r>
              <a:rPr lang="ru">
                <a:solidFill>
                  <a:srgbClr val="FFFFFF"/>
                </a:solidFill>
              </a:rPr>
              <a:t>енообразованию наборов на сайте </a:t>
            </a:r>
            <a:r>
              <a:rPr lang="ru">
                <a:solidFill>
                  <a:schemeClr val="accent6"/>
                </a:solidFill>
              </a:rPr>
              <a:t>teddyfood.com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sz="1800">
                <a:solidFill>
                  <a:srgbClr val="FFFFFF"/>
                </a:solidFill>
              </a:rPr>
              <a:t>расчет оптимальной цены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sz="1800">
                <a:solidFill>
                  <a:srgbClr val="FFFFFF"/>
                </a:solidFill>
              </a:rPr>
              <a:t>расчет выручки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sz="1800">
                <a:solidFill>
                  <a:srgbClr val="FFFFFF"/>
                </a:solidFill>
              </a:rPr>
              <a:t>расчет среднего чека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sz="1800">
                <a:solidFill>
                  <a:srgbClr val="FFFFFF"/>
                </a:solidFill>
              </a:rPr>
              <a:t>группировка по тратам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84525" y="80700"/>
            <a:ext cx="53811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Praktikum Hero</a:t>
            </a:r>
            <a:r>
              <a:rPr lang="ru">
                <a:solidFill>
                  <a:srgbClr val="FFFFFF"/>
                </a:solidFill>
              </a:rPr>
              <a:t> </a:t>
            </a:r>
            <a:br>
              <a:rPr lang="ru">
                <a:solidFill>
                  <a:srgbClr val="FFFFFF"/>
                </a:solidFill>
              </a:rPr>
            </a:br>
            <a:r>
              <a:rPr lang="ru">
                <a:solidFill>
                  <a:srgbClr val="FFFFFF"/>
                </a:solidFill>
              </a:rPr>
              <a:t>Хакатон для выпускников</a:t>
            </a:r>
            <a:br>
              <a:rPr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DreamTeam</a:t>
            </a:r>
            <a:r>
              <a:rPr lang="ru">
                <a:solidFill>
                  <a:schemeClr val="accent6"/>
                </a:solidFill>
              </a:rPr>
              <a:t> 10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95" y="1239450"/>
            <a:ext cx="2784713" cy="30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Мотивация выбора задачи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8426"/>
            <a:ext cx="3377768" cy="33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907075" y="1092475"/>
            <a:ext cx="49950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Ценообразование - актуальная и интересная тема.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Ценообразование определяет прибыль приютов и качественную жизнь бездомных животных.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Ценообразование основной критерий финансовой стабильности приютов.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Ценообразование предоставляет пользователям свободу выбора.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417900" y="1029300"/>
            <a:ext cx="5381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Спасибо за внимание!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417900" y="1806400"/>
            <a:ext cx="53811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Сделаем мир бездомных животных лучше!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6"/>
                </a:solidFill>
              </a:rPr>
              <a:t>Ваша DreamTeam 10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95" y="1239450"/>
            <a:ext cx="2784713" cy="30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Проблема и решение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99700" y="1665650"/>
            <a:ext cx="8261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424550" y="1186775"/>
            <a:ext cx="5075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У приютов для животных много проблем: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недостаток финансов,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нехватка мест в вольерах,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вечные поиски необходимых медикаментов, машин для перевозки, волонтеров, новых хозяев для своих подопечных.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23154" r="20179" t="0"/>
          <a:stretch/>
        </p:blipFill>
        <p:spPr>
          <a:xfrm>
            <a:off x="311700" y="1272525"/>
            <a:ext cx="2658350" cy="31273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424550" y="2571875"/>
            <a:ext cx="50757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Люди охотно жертвуют на поддержку оказавшихся без попечения собак и кошек, но делают это крайне нерегулярно.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Приютам приходится тратить много организационных ресурсов на то, чтобы напоминать о себе - публиковать посты в соцсетях, проводить мероприятия, выпускать  сувенирную продукцию, ставить ящики для пожертвований в людных местах.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Наше решение поможет решить проблему с недостаточным финансированием приютов.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Описание функциональности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9700" y="1665650"/>
            <a:ext cx="8261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460025" y="1186775"/>
            <a:ext cx="30402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Наше решение предлагает всем посетителям сайта </a:t>
            </a:r>
            <a:r>
              <a:rPr b="1" lang="ru" sz="3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teddyfood.com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просмотр питомцев по приютам;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просмотр и сравнение пакетов услуг по ценовым предложениям;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скидки на оформление </a:t>
            </a: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подписки на пакет услуг;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просмотр и использование акций выходного дня.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44" y="1068425"/>
            <a:ext cx="2771466" cy="16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025" y="1916550"/>
            <a:ext cx="2465575" cy="17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394" y="3251994"/>
            <a:ext cx="2805101" cy="164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Проблема и решение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99700" y="1665650"/>
            <a:ext cx="8261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424550" y="1186775"/>
            <a:ext cx="50757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Чтобы сумма разового платежа  или регулярной подписки не казалась пользователю слишком завышенной, наше решение предлагает пользователю самостоятельно выбрать пакет услуг с выбором ценового предложения.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Стоимость пакет услуг - это не такая большая цена за возможность поддержать чью-то жизнь. Ведь мы в ответе за братьев наших меньших!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22075" r="21391" t="0"/>
          <a:stretch/>
        </p:blipFill>
        <p:spPr>
          <a:xfrm>
            <a:off x="313150" y="1265900"/>
            <a:ext cx="2658350" cy="313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95" y="2189925"/>
            <a:ext cx="3208873" cy="19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373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</a:rPr>
              <a:t>Используемые технологии </a:t>
            </a:r>
            <a:br>
              <a:rPr lang="ru">
                <a:solidFill>
                  <a:srgbClr val="FFFFFF"/>
                </a:solidFill>
              </a:rPr>
            </a:br>
            <a:r>
              <a:rPr lang="ru">
                <a:solidFill>
                  <a:srgbClr val="FFFFFF"/>
                </a:solidFill>
              </a:rPr>
              <a:t>и языки программирования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99700" y="1665650"/>
            <a:ext cx="8261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417900" y="1272525"/>
            <a:ext cx="50757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Анализ данных с использованием библиотек: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3.7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Pandas,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Matplotlib,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Seaborn,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Pymystem3.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СУБД: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PostgreSQL,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Django.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DjangoRestFramework.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Вывод на стороне пользователя: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HTML,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Script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Тестирование с применением инструментов: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DevTools,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●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Postman.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9196" r="34206" t="0"/>
          <a:stretch/>
        </p:blipFill>
        <p:spPr>
          <a:xfrm>
            <a:off x="306475" y="1718925"/>
            <a:ext cx="2658374" cy="31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</a:rPr>
              <a:t>Эффект </a:t>
            </a:r>
            <a:r>
              <a:rPr lang="ru">
                <a:solidFill>
                  <a:srgbClr val="FFFFFF"/>
                </a:solidFill>
              </a:rPr>
              <a:t>предлагаемого решения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99700" y="1665650"/>
            <a:ext cx="8261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424550" y="1186775"/>
            <a:ext cx="50757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Эффект предлагаемого решения: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-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каждый приют обеспечен гарантированной выручкой, независимо от дня недели или месяца;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-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приюты планируют свои доходы и расходы;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-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качественный уход за питомцами, а значит - счастливая жизнь;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Char char="-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сопричастность пользователей к заботе о жизни бездомных животных.</a:t>
            </a: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6340" r="36899" t="0"/>
          <a:stretch/>
        </p:blipFill>
        <p:spPr>
          <a:xfrm>
            <a:off x="313150" y="1272550"/>
            <a:ext cx="2658350" cy="31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Способ получения дохода в случае коммерциализации решения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807200" y="1643975"/>
            <a:ext cx="36930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AutoNum type="arabicParenR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Безналичный расчет.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AutoNum type="arabicParenR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Оформление подписки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AutoNum type="arabicParenR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Каждый приют получает регулярный доход 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AutoNum type="arabicParenR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Наиболее востребованный пользователями пакет услуг приносит стабильную прибыль.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urce Sans Pro"/>
              <a:buAutoNum type="arabicParenR"/>
            </a:pPr>
            <a:r>
              <a:rPr lang="ru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Акции выходных и праздничных дней повысят спрос пользователей на пакеты услуг.</a:t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75" y="1499596"/>
            <a:ext cx="3693000" cy="198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756" y="3155575"/>
            <a:ext cx="2940274" cy="1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Участники Dream Team 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81000" y="2743200"/>
            <a:ext cx="1577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Жанна Сергеева</a:t>
            </a:r>
            <a:br>
              <a:rPr b="1"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Data Scientist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6"/>
                </a:solidFill>
              </a:rPr>
              <a:t>Докладчик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1295400"/>
            <a:ext cx="1447800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557" y="1295400"/>
            <a:ext cx="1467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088" y="1295400"/>
            <a:ext cx="1447799" cy="14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2099100" y="2735700"/>
            <a:ext cx="15720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Анастасия Дроздовская</a:t>
            </a:r>
            <a:br>
              <a:rPr b="1"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QA-engineer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857175" y="2748200"/>
            <a:ext cx="14478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Анастасия Ошуркова</a:t>
            </a:r>
            <a:br>
              <a:rPr b="1"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Team moderator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5588600" y="2740675"/>
            <a:ext cx="14478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Антон Тетеркин</a:t>
            </a:r>
            <a:br>
              <a:rPr b="1"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Back-end developer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320050" y="2746525"/>
            <a:ext cx="17211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Денис Юрченко</a:t>
            </a:r>
            <a:br>
              <a:rPr b="1" lang="ru">
                <a:solidFill>
                  <a:srgbClr val="FFFFFF"/>
                </a:solidFill>
              </a:rPr>
            </a:br>
            <a:r>
              <a:rPr lang="ru">
                <a:solidFill>
                  <a:schemeClr val="accent6"/>
                </a:solidFill>
              </a:rPr>
              <a:t>Data Scientist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950" y="1354750"/>
            <a:ext cx="1467775" cy="13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0249" y="1295399"/>
            <a:ext cx="1447775" cy="14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Мотивация участия в хакатоне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44856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Познакомиться с интересными людьми.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Объединиться и стать единой командой.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Принять общее решение.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Решить нестандартную задачу.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Узнать свои сильные и слабые стороны.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Сделать мир бездомных животных лучше.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eriod"/>
            </a:pPr>
            <a:r>
              <a:rPr lang="ru">
                <a:solidFill>
                  <a:schemeClr val="accent6"/>
                </a:solidFill>
              </a:rPr>
              <a:t>Победить!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50" y="1349425"/>
            <a:ext cx="4041899" cy="290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